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7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932E-73A5-426D-8324-5F216A94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EE44C-7973-4DBF-9B7A-B090340EC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C9ACB-BF20-4F22-8EBF-14379903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16D4-8489-4775-AA48-51DB06FB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EF50F-50C5-4509-9535-CD3E57E2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8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D537-F834-4D93-A20A-2342C372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BFD49-A999-4DF3-90E1-200CB8DE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EB56-1346-491F-BFBB-19D94F4E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C148-B1F4-4E2D-8EB3-64BD64A4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AEEC1-6ECC-4F17-902E-4882A38D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DB97A8-B396-4EA2-8403-F95B15E86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25275-DE14-4D45-BF59-06B7B1BFC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D04F-E4F7-4B30-92C3-6A071FA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6022-93B6-4678-A2B6-DBDBAAC6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280DF-4804-4902-8FF2-A2817BCB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875E-EBD4-4D2B-917C-0E4DD894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F9D7-D4EB-48D8-ACD5-22F81EED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A0CAA-E35D-4CAB-81F0-58371544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6A59-5FDB-498A-B449-D4D74170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CBAA3-2D70-4851-9481-CA3AC192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2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76283-D924-449A-B291-ABFC76008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1806D-DA17-4710-B000-CC8DB8B4F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F2D69-2EE8-4D99-9927-5DD2ED98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26577-7C83-4A48-904D-FD1780EE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61F58-A7B4-43AC-9D0F-B777EC82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C339-87EF-4289-BCBC-EF125F27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F99C-2EA8-4609-BA90-8CA3054B8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B5B57-4264-4C2F-AF09-EB23B835F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D4967-8540-4D3B-AA5D-0ED539A7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D7CA6-9EC6-441F-8156-0432D23C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E3346-5F92-4C96-95C4-C01BDA3F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4A8D-58D2-4D4E-8D3C-3C7570E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AEB9B-95DE-4DF8-9BC3-C88B164CB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9B2F9-8A2B-4546-8CFA-175BC0556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E2322-71BE-4E3F-A41B-7964033E7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A5EDB-BED8-4585-BA3E-462EFF5A1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AE739-DE8D-497A-89A1-49564730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3239D-1EF6-4B8F-A555-4E7FBDDD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009F4-D34F-4A06-AC0B-3643CC28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F98E-5CAD-4AA5-9BF7-B96AA960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BC266-AD0B-466F-A200-5F1A30AB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F3CE1-71FB-4BB2-A69E-11A6F530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D623B-E2F8-49D5-B32B-A862CE50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36593-74A0-413D-B455-EFECAE2E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25DFD-3D66-40D7-8E27-C529133B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29EA4-DC2B-40E8-82C4-67370563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5768-6959-4C07-9357-BF58D326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E36E-041B-4FA3-9CB1-6BDA0D7B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6FAC4-88B1-4FF3-802F-529ABD4B2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0E20E-88CE-4E68-AD18-2ADF82B7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D19AF-1AC1-4089-ACA7-EB2BE4E7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E1831-C451-4E0E-AF2A-CD600F90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8037-89A9-4AEB-A804-EA2EDB90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6D8D8-58AA-4BF0-8642-CB9227488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C2076-873F-4A99-935B-52EA7F41F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AFB00-334B-422E-A6C5-2261D1A9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65BA2-0384-4946-B6EB-9531C289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C7BB5-AD26-4B43-B4FF-1FA837A2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6DE09D-857D-4B35-B06C-CBDC40EE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589CD-087C-4C8E-A318-094C378F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5797-7296-4A51-8C73-76716A5E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7592-A624-455E-84F3-337AD002CA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8248-E9DB-41D5-BE58-37675E466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4E49E-5B1D-4B1F-8A36-3F3B9EC4F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ABE9-7FD2-4DCF-8DF8-25ABBA27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tage.healingambassador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9D3EE-1FDE-457D-98A9-FB1E53421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St Paul Dubai servants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F767F-8E99-4A5D-8BD8-9FE01979B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Medical Platform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6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Doctor’s appointments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45" y="1842604"/>
            <a:ext cx="5405543" cy="4666498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Click on: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“Patient’s name”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Also, you can see </a:t>
            </a:r>
            <a:r>
              <a:rPr lang="en-US" sz="2000" b="1" dirty="0">
                <a:solidFill>
                  <a:srgbClr val="FF0000"/>
                </a:solidFill>
              </a:rPr>
              <a:t>“Visits History”</a:t>
            </a:r>
            <a:r>
              <a:rPr lang="en-US" sz="2000" dirty="0"/>
              <a:t> (previous consultations) with same and other specialties</a:t>
            </a:r>
          </a:p>
          <a:p>
            <a:r>
              <a:rPr lang="en-US" sz="2000" dirty="0"/>
              <a:t>By clicking on any of the </a:t>
            </a:r>
            <a:r>
              <a:rPr lang="en-US" sz="2000" b="1" dirty="0">
                <a:solidFill>
                  <a:srgbClr val="FF0000"/>
                </a:solidFill>
              </a:rPr>
              <a:t>“previous consultations”</a:t>
            </a:r>
            <a:r>
              <a:rPr lang="en-US" sz="2000" dirty="0"/>
              <a:t>, Doctor can see the old diagnosis as well as old Prescriptions to the same patient.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A73E1-E3A1-4542-8A33-64E37B8D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231" y="2119350"/>
            <a:ext cx="5923279" cy="2229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3D05B-63E9-44FC-81BF-BF15F150B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88" y="4482100"/>
            <a:ext cx="5923279" cy="231184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C86EEDA-B68D-401B-86BE-8371B80DE4F8}"/>
              </a:ext>
            </a:extLst>
          </p:cNvPr>
          <p:cNvSpPr/>
          <p:nvPr/>
        </p:nvSpPr>
        <p:spPr>
          <a:xfrm>
            <a:off x="6973849" y="4740339"/>
            <a:ext cx="429895" cy="1486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FF3A79-E8C6-4E5D-BD9F-994296702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83" y="2444342"/>
            <a:ext cx="4258419" cy="222932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37812E7-4DAE-441B-B164-143A78E95FC7}"/>
              </a:ext>
            </a:extLst>
          </p:cNvPr>
          <p:cNvSpPr txBox="1">
            <a:spLocks/>
          </p:cNvSpPr>
          <p:nvPr/>
        </p:nvSpPr>
        <p:spPr>
          <a:xfrm>
            <a:off x="6194231" y="1804251"/>
            <a:ext cx="5691258" cy="294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Doctor can see the </a:t>
            </a:r>
            <a:r>
              <a:rPr lang="en-US" sz="2000" b="1" dirty="0">
                <a:solidFill>
                  <a:srgbClr val="FF0000"/>
                </a:solidFill>
              </a:rPr>
              <a:t>“medical history”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77092D30-E9F8-4E46-98D9-7CB35A7903A0}"/>
              </a:ext>
            </a:extLst>
          </p:cNvPr>
          <p:cNvSpPr/>
          <p:nvPr/>
        </p:nvSpPr>
        <p:spPr>
          <a:xfrm>
            <a:off x="7403744" y="2211145"/>
            <a:ext cx="609600" cy="1391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5D36DA0F-2571-4F29-B161-5DBB64073AF9}"/>
              </a:ext>
            </a:extLst>
          </p:cNvPr>
          <p:cNvSpPr/>
          <p:nvPr/>
        </p:nvSpPr>
        <p:spPr>
          <a:xfrm>
            <a:off x="3372360" y="3788620"/>
            <a:ext cx="609600" cy="107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1F25DB50-6103-4D05-A6FF-3557C39B5A0B}"/>
              </a:ext>
            </a:extLst>
          </p:cNvPr>
          <p:cNvSpPr/>
          <p:nvPr/>
        </p:nvSpPr>
        <p:spPr>
          <a:xfrm>
            <a:off x="10308869" y="6097345"/>
            <a:ext cx="609600" cy="13914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2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Doctor’s appointments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842603"/>
            <a:ext cx="4772025" cy="4666498"/>
          </a:xfrm>
        </p:spPr>
        <p:txBody>
          <a:bodyPr anchor="t">
            <a:normAutofit lnSpcReduction="10000"/>
          </a:bodyPr>
          <a:lstStyle/>
          <a:p>
            <a:r>
              <a:rPr lang="en-US" sz="2000" dirty="0"/>
              <a:t>Click on: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rgbClr val="FF0000"/>
                </a:solidFill>
              </a:rPr>
              <a:t>“View Visit” 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Doctor will use this screen:</a:t>
            </a:r>
          </a:p>
          <a:p>
            <a:pPr lvl="1"/>
            <a:r>
              <a:rPr lang="en-US" sz="1800" dirty="0"/>
              <a:t>Prior to the online consultation’s day to 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“request tests”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“save changes”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Servant will receive notification with the requested tests for the patient</a:t>
            </a:r>
          </a:p>
          <a:p>
            <a:pPr lvl="1"/>
            <a:r>
              <a:rPr lang="en-US" sz="1800" dirty="0"/>
              <a:t>Servant will communicate with patient to proceed with requested tests</a:t>
            </a:r>
          </a:p>
          <a:p>
            <a:pPr lvl="1"/>
            <a:r>
              <a:rPr lang="en-US" sz="1800" dirty="0"/>
              <a:t>Servant will upload tests in the </a:t>
            </a:r>
            <a:r>
              <a:rPr lang="en-US" sz="1800" b="1" dirty="0">
                <a:solidFill>
                  <a:srgbClr val="FF0000"/>
                </a:solidFill>
              </a:rPr>
              <a:t>“view appointment”</a:t>
            </a:r>
            <a:r>
              <a:rPr lang="en-US" sz="1800" dirty="0"/>
              <a:t> screen to be ready during online consultation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FF3A79-E8C6-4E5D-BD9F-99429670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460" y="1717856"/>
            <a:ext cx="4258419" cy="1789393"/>
          </a:xfrm>
          <a:prstGeom prst="rect">
            <a:avLst/>
          </a:prstGeom>
        </p:spPr>
      </p:pic>
      <p:sp>
        <p:nvSpPr>
          <p:cNvPr id="20" name="Arrow: Left 19">
            <a:extLst>
              <a:ext uri="{FF2B5EF4-FFF2-40B4-BE49-F238E27FC236}">
                <a16:creationId xmlns:a16="http://schemas.microsoft.com/office/drawing/2014/main" id="{5D36DA0F-2571-4F29-B161-5DBB64073AF9}"/>
              </a:ext>
            </a:extLst>
          </p:cNvPr>
          <p:cNvSpPr/>
          <p:nvPr/>
        </p:nvSpPr>
        <p:spPr>
          <a:xfrm>
            <a:off x="8206331" y="2924175"/>
            <a:ext cx="609600" cy="1458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EDE16-568D-4D74-89E0-060BE14E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3724926"/>
            <a:ext cx="6086475" cy="3035772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0C2C5046-DA45-4040-8EA7-A46EB3181906}"/>
              </a:ext>
            </a:extLst>
          </p:cNvPr>
          <p:cNvSpPr/>
          <p:nvPr/>
        </p:nvSpPr>
        <p:spPr>
          <a:xfrm>
            <a:off x="6924041" y="5542596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8AB1D55-883C-4402-B4CE-41B1B1DEB0EF}"/>
              </a:ext>
            </a:extLst>
          </p:cNvPr>
          <p:cNvSpPr/>
          <p:nvPr/>
        </p:nvSpPr>
        <p:spPr>
          <a:xfrm>
            <a:off x="9758471" y="4274819"/>
            <a:ext cx="429895" cy="1447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7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During Doctor’s Online Consultation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842603"/>
            <a:ext cx="4772025" cy="4666498"/>
          </a:xfrm>
        </p:spPr>
        <p:txBody>
          <a:bodyPr anchor="t">
            <a:normAutofit/>
          </a:bodyPr>
          <a:lstStyle/>
          <a:p>
            <a:r>
              <a:rPr lang="en-US" sz="2000" dirty="0"/>
              <a:t>During “Online Consultation” doctors will </a:t>
            </a:r>
          </a:p>
          <a:p>
            <a:pPr marL="0" indent="0">
              <a:buNone/>
            </a:pPr>
            <a:r>
              <a:rPr lang="en-US" sz="2000" dirty="0"/>
              <a:t>Click on: </a:t>
            </a:r>
            <a:r>
              <a:rPr lang="en-US" sz="2000" b="1" dirty="0">
                <a:solidFill>
                  <a:srgbClr val="FF0000"/>
                </a:solidFill>
              </a:rPr>
              <a:t>“View Visit” 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800" dirty="0"/>
              <a:t>Doctor will click on </a:t>
            </a:r>
            <a:r>
              <a:rPr lang="en-US" sz="1800" b="1" dirty="0">
                <a:solidFill>
                  <a:srgbClr val="FF0000"/>
                </a:solidFill>
              </a:rPr>
              <a:t>“test results”</a:t>
            </a:r>
            <a:endParaRPr lang="en-US" sz="1800" dirty="0"/>
          </a:p>
          <a:p>
            <a:pPr lvl="1"/>
            <a:r>
              <a:rPr lang="en-US" sz="1800" dirty="0"/>
              <a:t>Doctors will view patient’s tests results by clicking on the attached document</a:t>
            </a:r>
          </a:p>
          <a:p>
            <a:pPr lvl="1"/>
            <a:r>
              <a:rPr lang="en-US" sz="1800" dirty="0"/>
              <a:t>Test results will appear as PDF format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FF3A79-E8C6-4E5D-BD9F-99429670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42603"/>
            <a:ext cx="4258419" cy="1789393"/>
          </a:xfrm>
          <a:prstGeom prst="rect">
            <a:avLst/>
          </a:prstGeom>
        </p:spPr>
      </p:pic>
      <p:sp>
        <p:nvSpPr>
          <p:cNvPr id="20" name="Arrow: Left 19">
            <a:extLst>
              <a:ext uri="{FF2B5EF4-FFF2-40B4-BE49-F238E27FC236}">
                <a16:creationId xmlns:a16="http://schemas.microsoft.com/office/drawing/2014/main" id="{5D36DA0F-2571-4F29-B161-5DBB64073AF9}"/>
              </a:ext>
            </a:extLst>
          </p:cNvPr>
          <p:cNvSpPr/>
          <p:nvPr/>
        </p:nvSpPr>
        <p:spPr>
          <a:xfrm>
            <a:off x="8239670" y="3048000"/>
            <a:ext cx="609600" cy="1458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211267-4B15-42F1-B485-C37C5627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3856629"/>
            <a:ext cx="6096000" cy="261946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9D3013B7-32AC-4947-B29B-676A06BC875E}"/>
              </a:ext>
            </a:extLst>
          </p:cNvPr>
          <p:cNvSpPr/>
          <p:nvPr/>
        </p:nvSpPr>
        <p:spPr>
          <a:xfrm>
            <a:off x="10042570" y="5285421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26468E7-61AE-4600-B07A-E6F7788728C4}"/>
              </a:ext>
            </a:extLst>
          </p:cNvPr>
          <p:cNvSpPr/>
          <p:nvPr/>
        </p:nvSpPr>
        <p:spPr>
          <a:xfrm>
            <a:off x="10042570" y="5615783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During Doctor’s Online Consultation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76" y="1804195"/>
            <a:ext cx="11087100" cy="180997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Doctor will move down in the screen of the </a:t>
            </a:r>
            <a:r>
              <a:rPr lang="en-US" sz="2000" b="1" dirty="0">
                <a:solidFill>
                  <a:srgbClr val="FF0000"/>
                </a:solidFill>
              </a:rPr>
              <a:t>“Visit Details”</a:t>
            </a:r>
          </a:p>
          <a:p>
            <a:r>
              <a:rPr lang="en-US" sz="2200" dirty="0"/>
              <a:t>Doctor will type the symptoms summary and diagnosis under </a:t>
            </a:r>
            <a:r>
              <a:rPr lang="en-US" sz="2200" b="1" dirty="0">
                <a:solidFill>
                  <a:srgbClr val="FF0000"/>
                </a:solidFill>
              </a:rPr>
              <a:t>“Doctor summary and diagnosis”</a:t>
            </a:r>
          </a:p>
          <a:p>
            <a:r>
              <a:rPr lang="en-US" sz="2200" dirty="0"/>
              <a:t>Doctors will ask the servant to fill the requested data such as: weight, Height, temperature, blood pressure and pulse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“Diagnosis”</a:t>
            </a:r>
            <a:r>
              <a:rPr lang="en-US" sz="2200" dirty="0"/>
              <a:t> should be in a drop-down list based on each specialty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63051-7405-4A9F-8309-CC8531702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0" y="3614170"/>
            <a:ext cx="11782426" cy="318714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E99EB9-08A9-485D-BAAC-24B6F964B0FA}"/>
              </a:ext>
            </a:extLst>
          </p:cNvPr>
          <p:cNvSpPr/>
          <p:nvPr/>
        </p:nvSpPr>
        <p:spPr>
          <a:xfrm rot="10800000">
            <a:off x="2631715" y="5606761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3A7D16-EE57-4D9A-9F3B-151BEBBFACCA}"/>
              </a:ext>
            </a:extLst>
          </p:cNvPr>
          <p:cNvSpPr/>
          <p:nvPr/>
        </p:nvSpPr>
        <p:spPr>
          <a:xfrm rot="10800000">
            <a:off x="5881052" y="5659625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DC08CFC-221C-4311-BEF5-02F4779C45D6}"/>
              </a:ext>
            </a:extLst>
          </p:cNvPr>
          <p:cNvSpPr/>
          <p:nvPr/>
        </p:nvSpPr>
        <p:spPr>
          <a:xfrm rot="10800000">
            <a:off x="4294505" y="6389639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472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24828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During Online Consultation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842603"/>
            <a:ext cx="11087100" cy="2217216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Doctor will move down in the screen of the </a:t>
            </a:r>
            <a:r>
              <a:rPr lang="en-US" sz="2000" b="1" dirty="0">
                <a:solidFill>
                  <a:srgbClr val="FF0000"/>
                </a:solidFill>
              </a:rPr>
              <a:t>“Visit Details”</a:t>
            </a:r>
          </a:p>
          <a:p>
            <a:r>
              <a:rPr lang="en-US" sz="2200" dirty="0"/>
              <a:t>To write the prescription for the patient, Doctor will click on </a:t>
            </a:r>
            <a:r>
              <a:rPr lang="en-US" sz="2200" b="1" dirty="0">
                <a:solidFill>
                  <a:srgbClr val="FF0000"/>
                </a:solidFill>
              </a:rPr>
              <a:t>“Add Medicine”</a:t>
            </a:r>
          </a:p>
          <a:p>
            <a:r>
              <a:rPr lang="en-US" sz="2200" dirty="0"/>
              <a:t>Doctors will choose from the drop-down list if the requested medicine is available, then insert the dose and the duration</a:t>
            </a:r>
          </a:p>
          <a:p>
            <a:r>
              <a:rPr lang="en-US" sz="2200" dirty="0"/>
              <a:t>Doctors will choose </a:t>
            </a:r>
            <a:r>
              <a:rPr lang="en-US" sz="2200" b="1" dirty="0">
                <a:solidFill>
                  <a:srgbClr val="FF0000"/>
                </a:solidFill>
              </a:rPr>
              <a:t>“other”</a:t>
            </a:r>
            <a:r>
              <a:rPr lang="en-US" sz="2200" dirty="0"/>
              <a:t> if medicine is not available in the dropdown list, and put the scientific name under </a:t>
            </a:r>
            <a:r>
              <a:rPr lang="en-US" sz="2200" b="1" dirty="0">
                <a:solidFill>
                  <a:srgbClr val="FF0000"/>
                </a:solidFill>
              </a:rPr>
              <a:t>“other medication”</a:t>
            </a:r>
            <a:r>
              <a:rPr lang="en-US" sz="2200" dirty="0"/>
              <a:t>, as well as the dose and the duration</a:t>
            </a:r>
          </a:p>
          <a:p>
            <a:r>
              <a:rPr lang="en-US" sz="2200" dirty="0"/>
              <a:t>Doctor will save the medicines to allow the local servant to </a:t>
            </a:r>
            <a:r>
              <a:rPr lang="en-US" sz="2200" b="1" dirty="0">
                <a:solidFill>
                  <a:srgbClr val="FF0000"/>
                </a:solidFill>
              </a:rPr>
              <a:t>“print prescription”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BCBD4-B621-4A0A-A28B-AED0F04B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4191819"/>
            <a:ext cx="11849100" cy="264087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E7C7C53-4E1D-43AE-9CC5-7FF98212C4BC}"/>
              </a:ext>
            </a:extLst>
          </p:cNvPr>
          <p:cNvSpPr/>
          <p:nvPr/>
        </p:nvSpPr>
        <p:spPr>
          <a:xfrm rot="10800000">
            <a:off x="3327040" y="4568536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754B8E-4459-4724-A800-69E36FD24697}"/>
              </a:ext>
            </a:extLst>
          </p:cNvPr>
          <p:cNvSpPr/>
          <p:nvPr/>
        </p:nvSpPr>
        <p:spPr>
          <a:xfrm rot="10800000">
            <a:off x="7075946" y="5248275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A8F63AB-6B31-44BD-894D-EE5C72EB7B93}"/>
              </a:ext>
            </a:extLst>
          </p:cNvPr>
          <p:cNvSpPr/>
          <p:nvPr/>
        </p:nvSpPr>
        <p:spPr>
          <a:xfrm rot="16200000">
            <a:off x="729596" y="6235934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BA83EC9-D8E6-4E00-8A04-DD6A09B02C1F}"/>
              </a:ext>
            </a:extLst>
          </p:cNvPr>
          <p:cNvSpPr/>
          <p:nvPr/>
        </p:nvSpPr>
        <p:spPr>
          <a:xfrm rot="10800000">
            <a:off x="8952371" y="5619750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3862EA-3F32-4A45-A2FA-16DC9C14C8AC}"/>
              </a:ext>
            </a:extLst>
          </p:cNvPr>
          <p:cNvSpPr/>
          <p:nvPr/>
        </p:nvSpPr>
        <p:spPr>
          <a:xfrm rot="10800000">
            <a:off x="11000246" y="6391363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98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Patient’s prescription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86" y="1800977"/>
            <a:ext cx="4980270" cy="4666498"/>
          </a:xfrm>
        </p:spPr>
        <p:txBody>
          <a:bodyPr anchor="t">
            <a:normAutofit/>
          </a:bodyPr>
          <a:lstStyle/>
          <a:p>
            <a:r>
              <a:rPr lang="en-US" sz="2000" dirty="0"/>
              <a:t>The prescription will include: </a:t>
            </a:r>
          </a:p>
          <a:p>
            <a:pPr lvl="1"/>
            <a:r>
              <a:rPr lang="en-US" sz="2000" dirty="0"/>
              <a:t>Doctor’s data as per doctor’ profile</a:t>
            </a:r>
          </a:p>
          <a:p>
            <a:pPr lvl="1"/>
            <a:r>
              <a:rPr lang="en-US" sz="2000" dirty="0"/>
              <a:t>Patient data</a:t>
            </a:r>
          </a:p>
          <a:p>
            <a:pPr lvl="1"/>
            <a:r>
              <a:rPr lang="en-US" sz="2000" dirty="0"/>
              <a:t>Medicines, dose and duration</a:t>
            </a:r>
          </a:p>
          <a:p>
            <a:pPr lvl="1"/>
            <a:r>
              <a:rPr lang="en-US" sz="2000" dirty="0"/>
              <a:t>Doctor’s signature</a:t>
            </a:r>
          </a:p>
          <a:p>
            <a:pPr lvl="1"/>
            <a:endParaRPr lang="en-US" sz="1600" dirty="0"/>
          </a:p>
          <a:p>
            <a:r>
              <a:rPr lang="en-US" sz="2000" dirty="0"/>
              <a:t>Servant can print the prescription and hand it over to the patient 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C2854-9135-40A4-A268-3F994B1C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298" y="1800977"/>
            <a:ext cx="3605877" cy="5057023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DAD57A-4597-40B2-BB6C-96AB17F69AD0}"/>
              </a:ext>
            </a:extLst>
          </p:cNvPr>
          <p:cNvSpPr/>
          <p:nvPr/>
        </p:nvSpPr>
        <p:spPr>
          <a:xfrm>
            <a:off x="8748129" y="2921463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C7AE54D-BA57-4CC6-96CD-CD03E63DA568}"/>
              </a:ext>
            </a:extLst>
          </p:cNvPr>
          <p:cNvSpPr/>
          <p:nvPr/>
        </p:nvSpPr>
        <p:spPr>
          <a:xfrm>
            <a:off x="8088473" y="3666645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CEADFBF-BAB7-44BD-86B7-F07A6585F803}"/>
              </a:ext>
            </a:extLst>
          </p:cNvPr>
          <p:cNvSpPr/>
          <p:nvPr/>
        </p:nvSpPr>
        <p:spPr>
          <a:xfrm>
            <a:off x="8088473" y="4336577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60F76A8-AE0C-4C33-B0EB-E0D0D5A92310}"/>
              </a:ext>
            </a:extLst>
          </p:cNvPr>
          <p:cNvSpPr/>
          <p:nvPr/>
        </p:nvSpPr>
        <p:spPr>
          <a:xfrm>
            <a:off x="10014954" y="6426663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E530F89-D1AE-4A4F-885B-B859DA165ACD}"/>
              </a:ext>
            </a:extLst>
          </p:cNvPr>
          <p:cNvSpPr/>
          <p:nvPr/>
        </p:nvSpPr>
        <p:spPr>
          <a:xfrm>
            <a:off x="8029583" y="6438900"/>
            <a:ext cx="429895" cy="105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8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Doctors’ registration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3" y="2112850"/>
            <a:ext cx="11115571" cy="4041648"/>
          </a:xfrm>
        </p:spPr>
        <p:txBody>
          <a:bodyPr anchor="t">
            <a:normAutofit/>
          </a:bodyPr>
          <a:lstStyle/>
          <a:p>
            <a:r>
              <a:rPr lang="en-US" sz="2000" dirty="0"/>
              <a:t>Please access “Healing Ambassadors” platform on </a:t>
            </a:r>
            <a:r>
              <a:rPr lang="en-US" sz="2000" dirty="0">
                <a:hlinkClick r:id="rId2"/>
              </a:rPr>
              <a:t>https://stage.healingambassadors.net</a:t>
            </a:r>
            <a:endParaRPr lang="en-US" sz="2000" dirty="0"/>
          </a:p>
          <a:p>
            <a:r>
              <a:rPr lang="en-US" sz="2000" dirty="0"/>
              <a:t>Click on “Register”</a:t>
            </a:r>
          </a:p>
          <a:p>
            <a:r>
              <a:rPr lang="en-US" sz="2000" dirty="0"/>
              <a:t>Enter your full name, e-mail address, your mobile number, your </a:t>
            </a:r>
            <a:r>
              <a:rPr lang="en-US" sz="2000" dirty="0" err="1"/>
              <a:t>speciality</a:t>
            </a:r>
            <a:r>
              <a:rPr lang="en-US" sz="2000" dirty="0"/>
              <a:t>, your password and confirm your password.</a:t>
            </a:r>
          </a:p>
          <a:p>
            <a:r>
              <a:rPr lang="en-US" sz="2000" dirty="0"/>
              <a:t>Upload your photo then click on “Register”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D9AD23-474D-4567-AB7F-DC0AE93D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176" y="3942810"/>
            <a:ext cx="6841064" cy="283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Doctors registration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97" y="2026295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You will receive a confirmation e-mail, so please check </a:t>
            </a:r>
          </a:p>
          <a:p>
            <a:pPr marL="0" indent="0">
              <a:buNone/>
            </a:pPr>
            <a:r>
              <a:rPr lang="en-US" sz="2400" dirty="0"/>
              <a:t>your inbox and click on </a:t>
            </a:r>
            <a:r>
              <a:rPr lang="en-US" sz="2400" b="1" dirty="0">
                <a:solidFill>
                  <a:srgbClr val="FF0000"/>
                </a:solidFill>
              </a:rPr>
              <a:t>“Confirm my E-mail”</a:t>
            </a:r>
          </a:p>
          <a:p>
            <a:r>
              <a:rPr lang="en-US" sz="2400" dirty="0"/>
              <a:t>To ensure the high security of the Doctor’s data, </a:t>
            </a:r>
          </a:p>
          <a:p>
            <a:pPr marL="0" indent="0">
              <a:buNone/>
            </a:pPr>
            <a:r>
              <a:rPr lang="en-US" sz="2400" dirty="0"/>
              <a:t>an “Admin” will get a notification that you have registered </a:t>
            </a:r>
          </a:p>
          <a:p>
            <a:pPr marL="0" indent="0">
              <a:buNone/>
            </a:pPr>
            <a:r>
              <a:rPr lang="en-US" sz="2400" dirty="0"/>
              <a:t>and approve your access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33FBE-30F0-40AB-A763-1C9E6DE0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501" y="1884894"/>
            <a:ext cx="2911373" cy="411225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7ABF793-D4D9-42B3-AE72-2E3D1644B3E6}"/>
              </a:ext>
            </a:extLst>
          </p:cNvPr>
          <p:cNvSpPr/>
          <p:nvPr/>
        </p:nvSpPr>
        <p:spPr>
          <a:xfrm>
            <a:off x="8643880" y="4921398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Doctors registration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197" y="2026295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To ensure the high security of Doctor’s data, </a:t>
            </a:r>
          </a:p>
          <a:p>
            <a:pPr marL="0" indent="0">
              <a:buNone/>
            </a:pPr>
            <a:r>
              <a:rPr lang="en-US" sz="2400" dirty="0"/>
              <a:t>an “Admin” will get a notification that you have </a:t>
            </a:r>
          </a:p>
          <a:p>
            <a:pPr marL="0" indent="0">
              <a:buNone/>
            </a:pPr>
            <a:r>
              <a:rPr lang="en-US" sz="2400" dirty="0"/>
              <a:t>registered and approve your access</a:t>
            </a:r>
          </a:p>
          <a:p>
            <a:r>
              <a:rPr lang="en-US" sz="2400" dirty="0"/>
              <a:t>Doctors will not be able to access the platform </a:t>
            </a:r>
          </a:p>
          <a:p>
            <a:pPr marL="0" indent="0">
              <a:buNone/>
            </a:pPr>
            <a:r>
              <a:rPr lang="en-US" sz="2400" dirty="0"/>
              <a:t>until “Admin” approves your access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1E67B5-B5EE-4A51-9B4D-126F8453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75" y="1809893"/>
            <a:ext cx="3971925" cy="4929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819274-3053-4C8D-944B-832F1371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" y="4391560"/>
            <a:ext cx="7958137" cy="234818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7D45EDC-87CB-4305-BB9A-D31E50BBFDE0}"/>
              </a:ext>
            </a:extLst>
          </p:cNvPr>
          <p:cNvSpPr/>
          <p:nvPr/>
        </p:nvSpPr>
        <p:spPr>
          <a:xfrm>
            <a:off x="9061271" y="5496613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3CB6836-5474-4B8E-843F-3BB501AF5C5E}"/>
              </a:ext>
            </a:extLst>
          </p:cNvPr>
          <p:cNvSpPr/>
          <p:nvPr/>
        </p:nvSpPr>
        <p:spPr>
          <a:xfrm>
            <a:off x="5662555" y="6132331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Doctors registration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982480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/>
              <a:t>You will receive an </a:t>
            </a:r>
            <a:r>
              <a:rPr lang="en-US" sz="2400" b="1" dirty="0">
                <a:solidFill>
                  <a:srgbClr val="FF0000"/>
                </a:solidFill>
              </a:rPr>
              <a:t>“Account Verification”</a:t>
            </a:r>
            <a:r>
              <a:rPr lang="en-US" sz="2400" dirty="0"/>
              <a:t> e-mail, so please </a:t>
            </a:r>
          </a:p>
          <a:p>
            <a:pPr marL="0" indent="0">
              <a:buNone/>
            </a:pPr>
            <a:r>
              <a:rPr lang="en-US" sz="2400" dirty="0"/>
              <a:t>Check your inbox and click on </a:t>
            </a:r>
            <a:r>
              <a:rPr lang="en-US" sz="2400" b="1" dirty="0">
                <a:solidFill>
                  <a:srgbClr val="FF0000"/>
                </a:solidFill>
              </a:rPr>
              <a:t>“Start Now”</a:t>
            </a:r>
          </a:p>
          <a:p>
            <a:r>
              <a:rPr lang="en-US" sz="2400" dirty="0"/>
              <a:t>You will be directed to “Healing Ambassadors” home page.</a:t>
            </a:r>
          </a:p>
          <a:p>
            <a:r>
              <a:rPr lang="en-US" sz="2400" dirty="0"/>
              <a:t>Log-in using your username and password which you created.</a:t>
            </a:r>
          </a:p>
          <a:p>
            <a:r>
              <a:rPr lang="en-US" sz="2400" dirty="0"/>
              <a:t>You will be asked to </a:t>
            </a:r>
            <a:r>
              <a:rPr lang="en-US" sz="2400" b="1" dirty="0">
                <a:solidFill>
                  <a:srgbClr val="FF0000"/>
                </a:solidFill>
              </a:rPr>
              <a:t>“Complete your profile”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B23204B-0EC5-4428-9797-5DF4ADFBA3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7FF68-D054-4463-8B65-875089BF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140" y="1691639"/>
            <a:ext cx="2658860" cy="5166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D7050-FE18-4486-A267-4FF4F7882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0" y="4284548"/>
            <a:ext cx="9182629" cy="269752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A0298C-87C0-434C-BFDD-5851704026A9}"/>
              </a:ext>
            </a:extLst>
          </p:cNvPr>
          <p:cNvSpPr/>
          <p:nvPr/>
        </p:nvSpPr>
        <p:spPr>
          <a:xfrm>
            <a:off x="8891530" y="2435373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7895928-3822-4F10-8046-4D4D877A87CB}"/>
              </a:ext>
            </a:extLst>
          </p:cNvPr>
          <p:cNvSpPr/>
          <p:nvPr/>
        </p:nvSpPr>
        <p:spPr>
          <a:xfrm>
            <a:off x="9424929" y="6148031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9A85F0F-BDEB-48BE-A8F4-AD3CFDAFE2A3}"/>
              </a:ext>
            </a:extLst>
          </p:cNvPr>
          <p:cNvSpPr/>
          <p:nvPr/>
        </p:nvSpPr>
        <p:spPr>
          <a:xfrm>
            <a:off x="2214505" y="4350560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43" y="223211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Doctors registration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3" y="1920195"/>
            <a:ext cx="6010171" cy="4041648"/>
          </a:xfrm>
        </p:spPr>
        <p:txBody>
          <a:bodyPr anchor="t">
            <a:normAutofit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“Prescription info”</a:t>
            </a:r>
            <a:r>
              <a:rPr lang="en-US" sz="2400" dirty="0"/>
              <a:t>: Fill in your data that you wish to include in the prescription format.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“Local License Number”</a:t>
            </a:r>
            <a:r>
              <a:rPr lang="en-US" sz="2400" dirty="0"/>
              <a:t>: If you have a local license number in the destination you will serve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“Biography”</a:t>
            </a:r>
            <a:r>
              <a:rPr lang="en-US" sz="2400" dirty="0"/>
              <a:t>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 brief about your experience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“Documents and Certificates”</a:t>
            </a:r>
            <a:r>
              <a:rPr lang="en-US" sz="2400" dirty="0"/>
              <a:t>: Upload your scanned certificates and local license (if you have it)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“Save the changes”</a:t>
            </a:r>
            <a:r>
              <a:rPr lang="en-US" sz="2400" dirty="0"/>
              <a:t>: and you will be done.</a:t>
            </a:r>
          </a:p>
          <a:p>
            <a:r>
              <a:rPr lang="en-US" sz="2400" dirty="0"/>
              <a:t>It’s easy to update your profile at any point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8A94EF-CDF1-42B2-865A-8648AF8A4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900" y="1060554"/>
            <a:ext cx="4936024" cy="576093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FCFE06C-F17C-42E0-933A-C362CBD94699}"/>
              </a:ext>
            </a:extLst>
          </p:cNvPr>
          <p:cNvSpPr/>
          <p:nvPr/>
        </p:nvSpPr>
        <p:spPr>
          <a:xfrm rot="10800000">
            <a:off x="8090553" y="3290922"/>
            <a:ext cx="533400" cy="138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B73E60-4184-4AB8-B157-E97E655A9AFE}"/>
              </a:ext>
            </a:extLst>
          </p:cNvPr>
          <p:cNvSpPr/>
          <p:nvPr/>
        </p:nvSpPr>
        <p:spPr>
          <a:xfrm rot="10800000">
            <a:off x="10550666" y="3290922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D98EDA9-5173-41F2-9BBB-B7792AF5F9CF}"/>
              </a:ext>
            </a:extLst>
          </p:cNvPr>
          <p:cNvSpPr/>
          <p:nvPr/>
        </p:nvSpPr>
        <p:spPr>
          <a:xfrm rot="10800000">
            <a:off x="7823853" y="3788620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DD57FF0-BA80-4523-BA14-54842FB1E693}"/>
              </a:ext>
            </a:extLst>
          </p:cNvPr>
          <p:cNvSpPr/>
          <p:nvPr/>
        </p:nvSpPr>
        <p:spPr>
          <a:xfrm rot="10800000">
            <a:off x="8447546" y="5475322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3478CFC-BE73-463D-ADE7-0420D6331447}"/>
              </a:ext>
            </a:extLst>
          </p:cNvPr>
          <p:cNvSpPr/>
          <p:nvPr/>
        </p:nvSpPr>
        <p:spPr>
          <a:xfrm rot="10800000">
            <a:off x="8333899" y="6609234"/>
            <a:ext cx="533400" cy="1380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Adding Doctors’ Availability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64" y="1691638"/>
            <a:ext cx="11115571" cy="5299789"/>
          </a:xfrm>
        </p:spPr>
        <p:txBody>
          <a:bodyPr anchor="t">
            <a:normAutofit/>
          </a:bodyPr>
          <a:lstStyle/>
          <a:p>
            <a:r>
              <a:rPr lang="en-US" sz="2000" dirty="0"/>
              <a:t>Click on </a:t>
            </a:r>
            <a:r>
              <a:rPr lang="en-US" sz="2000" b="1" dirty="0">
                <a:solidFill>
                  <a:srgbClr val="FF0000"/>
                </a:solidFill>
              </a:rPr>
              <a:t>“Healing Ambassadors”</a:t>
            </a:r>
            <a:r>
              <a:rPr lang="en-US" sz="2000" dirty="0"/>
              <a:t> to get to the home page.</a:t>
            </a:r>
          </a:p>
          <a:p>
            <a:r>
              <a:rPr lang="en-US" sz="2000" dirty="0"/>
              <a:t>Click on </a:t>
            </a:r>
            <a:r>
              <a:rPr lang="en-US" sz="2000" b="1" dirty="0">
                <a:solidFill>
                  <a:srgbClr val="FF0000"/>
                </a:solidFill>
              </a:rPr>
              <a:t>“Online Consultation”</a:t>
            </a:r>
            <a:r>
              <a:rPr lang="en-US" sz="2000" dirty="0"/>
              <a:t> and you will be directed to the “Schedule page”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Select your specialty, your name and click on </a:t>
            </a:r>
            <a:r>
              <a:rPr lang="en-US" sz="2000" b="1" dirty="0">
                <a:solidFill>
                  <a:srgbClr val="FF0000"/>
                </a:solidFill>
              </a:rPr>
              <a:t>“Add Dr. Availability”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1ABE8-BF24-43D9-84A8-5B978BB2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2477466"/>
            <a:ext cx="8412480" cy="2096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DE523F-1911-43B1-94C0-9FBAD70FF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015" y="4978183"/>
            <a:ext cx="8412481" cy="1777063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4E704AEB-ACCC-402F-B792-660B3C5A9DB3}"/>
              </a:ext>
            </a:extLst>
          </p:cNvPr>
          <p:cNvSpPr/>
          <p:nvPr/>
        </p:nvSpPr>
        <p:spPr>
          <a:xfrm>
            <a:off x="7580808" y="5360271"/>
            <a:ext cx="533400" cy="214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61305F62-8471-47D4-8D1D-31467F86DE79}"/>
              </a:ext>
            </a:extLst>
          </p:cNvPr>
          <p:cNvSpPr/>
          <p:nvPr/>
        </p:nvSpPr>
        <p:spPr>
          <a:xfrm>
            <a:off x="882050" y="5360271"/>
            <a:ext cx="533400" cy="214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83731A37-DC68-4CE6-849E-8BA32D7EE3B8}"/>
              </a:ext>
            </a:extLst>
          </p:cNvPr>
          <p:cNvSpPr/>
          <p:nvPr/>
        </p:nvSpPr>
        <p:spPr>
          <a:xfrm rot="10800000">
            <a:off x="4077793" y="5341303"/>
            <a:ext cx="533400" cy="214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75C0FC82-68E5-424E-BDDF-B7B202BEC717}"/>
              </a:ext>
            </a:extLst>
          </p:cNvPr>
          <p:cNvSpPr/>
          <p:nvPr/>
        </p:nvSpPr>
        <p:spPr>
          <a:xfrm rot="10800000">
            <a:off x="3037382" y="2477465"/>
            <a:ext cx="886917" cy="214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D3D02C99-607F-4C72-9B57-5C6B49CC2B24}"/>
              </a:ext>
            </a:extLst>
          </p:cNvPr>
          <p:cNvSpPr/>
          <p:nvPr/>
        </p:nvSpPr>
        <p:spPr>
          <a:xfrm rot="5400000">
            <a:off x="4184931" y="3321861"/>
            <a:ext cx="533400" cy="214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Adding Doctors’ Availability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041" y="1725077"/>
            <a:ext cx="11115571" cy="262033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/>
              <a:t>Select your specialty and your name.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“Date”</a:t>
            </a:r>
            <a:r>
              <a:rPr lang="en-US" sz="2000" dirty="0"/>
              <a:t>: choose the day of the week you will allocate for “St Paul online clinic” (Ex: Wednesday 16 Dec)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“Time”</a:t>
            </a:r>
            <a:r>
              <a:rPr lang="en-US" sz="2000" dirty="0"/>
              <a:t>: The hours “From - To” you will allocate on that day based on your country local time (Ex: From 09:00 am to 12:00 pm Cairo time). Time will reflect in the local time of the country you wish to serve (Ex: from 15:00 pm to 18:00 pm Manila time)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“Repeat weekly”</a:t>
            </a:r>
            <a:r>
              <a:rPr lang="en-US" sz="2000" dirty="0"/>
              <a:t>: If you wish to repeat the same “day and time” weekly</a:t>
            </a:r>
          </a:p>
          <a:p>
            <a:r>
              <a:rPr lang="en-US" sz="2000" dirty="0"/>
              <a:t>Below example: Doctor will be available every Wednesday, between 09:00 am to 12:00 pm Cairo local time, </a:t>
            </a:r>
            <a:r>
              <a:rPr lang="en-US" sz="2000" b="1" u="sng" dirty="0"/>
              <a:t>starting from 16</a:t>
            </a:r>
            <a:r>
              <a:rPr lang="en-US" sz="2000" b="1" u="sng" baseline="30000" dirty="0"/>
              <a:t>th</a:t>
            </a:r>
            <a:r>
              <a:rPr lang="en-US" sz="2000" b="1" u="sng" dirty="0"/>
              <a:t> December 2020 until the 28</a:t>
            </a:r>
            <a:r>
              <a:rPr lang="en-US" sz="2000" b="1" u="sng" baseline="30000" dirty="0"/>
              <a:t>th</a:t>
            </a:r>
            <a:r>
              <a:rPr lang="en-US" sz="2000" b="1" u="sng" dirty="0"/>
              <a:t> February 2021</a:t>
            </a:r>
            <a:r>
              <a:rPr lang="en-US" sz="2000" dirty="0"/>
              <a:t>.</a:t>
            </a:r>
          </a:p>
          <a:p>
            <a:r>
              <a:rPr lang="en-US" sz="2000" dirty="0"/>
              <a:t>Click on “Save” to publish your schedule to all destinations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7C9B8-3FC5-49E2-87EC-5678DC129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29" y="4345410"/>
            <a:ext cx="10639321" cy="23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01D9-6CE3-42B6-85DC-0D6E7A6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843" y="78652"/>
            <a:ext cx="9367203" cy="1188720"/>
          </a:xfrm>
        </p:spPr>
        <p:txBody>
          <a:bodyPr>
            <a:normAutofit/>
          </a:bodyPr>
          <a:lstStyle/>
          <a:p>
            <a:r>
              <a:rPr lang="en-US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Doctor’s appointments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55A1C-C065-45F8-866E-A721F84E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691639"/>
            <a:ext cx="5390198" cy="4041648"/>
          </a:xfrm>
        </p:spPr>
        <p:txBody>
          <a:bodyPr anchor="t">
            <a:normAutofit/>
          </a:bodyPr>
          <a:lstStyle/>
          <a:p>
            <a:r>
              <a:rPr lang="en-US" sz="2000" dirty="0"/>
              <a:t>After you login and click on </a:t>
            </a:r>
            <a:r>
              <a:rPr lang="en-US" sz="2000" b="1" dirty="0">
                <a:solidFill>
                  <a:srgbClr val="FF0000"/>
                </a:solidFill>
              </a:rPr>
              <a:t>“Online Consultation”</a:t>
            </a:r>
            <a:r>
              <a:rPr lang="en-US" sz="2000" dirty="0"/>
              <a:t> and select your </a:t>
            </a:r>
            <a:r>
              <a:rPr lang="en-US" sz="2000" b="1" dirty="0">
                <a:solidFill>
                  <a:srgbClr val="FF0000"/>
                </a:solidFill>
              </a:rPr>
              <a:t>“specialty”</a:t>
            </a:r>
            <a:r>
              <a:rPr lang="en-US" sz="2000" dirty="0"/>
              <a:t>, you can see your weekly pre-booked appointments.</a:t>
            </a:r>
          </a:p>
          <a:p>
            <a:r>
              <a:rPr lang="en-US" sz="2000" dirty="0"/>
              <a:t>Calendar will show your appointments for this week. You can move the calendar to the left or right to see previous or following weeks </a:t>
            </a:r>
          </a:p>
          <a:p>
            <a:r>
              <a:rPr lang="en-US" sz="2000" dirty="0"/>
              <a:t>Click on the </a:t>
            </a:r>
            <a:r>
              <a:rPr lang="en-US" sz="2000" b="1" dirty="0">
                <a:solidFill>
                  <a:srgbClr val="FF0000"/>
                </a:solidFill>
              </a:rPr>
              <a:t>“patient’s name”</a:t>
            </a:r>
            <a:r>
              <a:rPr lang="en-US" sz="2000" dirty="0"/>
              <a:t> inside your calendar, you will get </a:t>
            </a:r>
            <a:r>
              <a:rPr lang="en-US" sz="2000" b="1" dirty="0">
                <a:solidFill>
                  <a:srgbClr val="FF0000"/>
                </a:solidFill>
              </a:rPr>
              <a:t>“view appointment”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61B68-273A-4BE9-B250-282EFA233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040" y="1879847"/>
            <a:ext cx="5037772" cy="4755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53A6B-5769-4885-8F59-69DC15CC1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84" y="4257685"/>
            <a:ext cx="5390198" cy="258761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CC29F49-620D-4E25-A1BB-31A4A6CFC3A0}"/>
              </a:ext>
            </a:extLst>
          </p:cNvPr>
          <p:cNvSpPr/>
          <p:nvPr/>
        </p:nvSpPr>
        <p:spPr>
          <a:xfrm>
            <a:off x="6162675" y="2066925"/>
            <a:ext cx="533400" cy="857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B759764-E7BE-47C7-9789-31B3ECDA3F34}"/>
              </a:ext>
            </a:extLst>
          </p:cNvPr>
          <p:cNvSpPr/>
          <p:nvPr/>
        </p:nvSpPr>
        <p:spPr>
          <a:xfrm>
            <a:off x="9284044" y="5655468"/>
            <a:ext cx="533400" cy="119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1970A441-0375-4CE4-85C2-747FFCFE699B}"/>
              </a:ext>
            </a:extLst>
          </p:cNvPr>
          <p:cNvSpPr/>
          <p:nvPr/>
        </p:nvSpPr>
        <p:spPr>
          <a:xfrm>
            <a:off x="6162675" y="4124257"/>
            <a:ext cx="419100" cy="619193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77DB897-E39A-4FB8-9A74-EEE2FD957FA5}"/>
              </a:ext>
            </a:extLst>
          </p:cNvPr>
          <p:cNvSpPr/>
          <p:nvPr/>
        </p:nvSpPr>
        <p:spPr>
          <a:xfrm>
            <a:off x="9934575" y="5534025"/>
            <a:ext cx="219075" cy="361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1F31CEC-797C-4699-9C54-5661D609287E}"/>
              </a:ext>
            </a:extLst>
          </p:cNvPr>
          <p:cNvSpPr/>
          <p:nvPr/>
        </p:nvSpPr>
        <p:spPr>
          <a:xfrm rot="10800000">
            <a:off x="2627808" y="4419600"/>
            <a:ext cx="533400" cy="2142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1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16351</TotalTime>
  <Words>946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Medical Platform</vt:lpstr>
      <vt:lpstr>Doctors’ registration</vt:lpstr>
      <vt:lpstr>Doctors registration</vt:lpstr>
      <vt:lpstr>Doctors registration</vt:lpstr>
      <vt:lpstr>Doctors registration</vt:lpstr>
      <vt:lpstr>Doctors registration</vt:lpstr>
      <vt:lpstr>Adding Doctors’ Availability</vt:lpstr>
      <vt:lpstr>Adding Doctors’ Availability</vt:lpstr>
      <vt:lpstr>Doctor’s appointments</vt:lpstr>
      <vt:lpstr>Doctor’s appointments</vt:lpstr>
      <vt:lpstr>Doctor’s appointments</vt:lpstr>
      <vt:lpstr>During Doctor’s Online Consultation</vt:lpstr>
      <vt:lpstr>During Doctor’s Online Consultation</vt:lpstr>
      <vt:lpstr>During Online Consultation</vt:lpstr>
      <vt:lpstr>Patient’s prescription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Platform</dc:title>
  <dc:creator>Hany Samir</dc:creator>
  <cp:lastModifiedBy>Hany Samir</cp:lastModifiedBy>
  <cp:revision>45</cp:revision>
  <dcterms:created xsi:type="dcterms:W3CDTF">2020-12-13T10:41:07Z</dcterms:created>
  <dcterms:modified xsi:type="dcterms:W3CDTF">2021-01-14T08:55:40Z</dcterms:modified>
</cp:coreProperties>
</file>